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374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8E6FF-D7B5-4D62-AF15-2288726839D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78928-EA47-4933-82FB-29609B25E2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Функциональная грамотность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859" t="8057" b="8447"/>
          <a:stretch>
            <a:fillRect/>
          </a:stretch>
        </p:blipFill>
        <p:spPr bwMode="auto">
          <a:xfrm>
            <a:off x="-571536" y="0"/>
            <a:ext cx="9929850" cy="704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Банки заданий по формированию ФГ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960" t="13065" r="2279" b="14714"/>
          <a:stretch/>
        </p:blipFill>
        <p:spPr bwMode="auto">
          <a:xfrm>
            <a:off x="285721" y="285728"/>
            <a:ext cx="8429684" cy="6572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5273" t="8057" r="3906" b="63378"/>
          <a:stretch>
            <a:fillRect/>
          </a:stretch>
        </p:blipFill>
        <p:spPr bwMode="auto">
          <a:xfrm>
            <a:off x="214282" y="214290"/>
            <a:ext cx="8643998" cy="217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4882" t="8984" r="2539" b="29360"/>
          <a:stretch>
            <a:fillRect/>
          </a:stretch>
        </p:blipFill>
        <p:spPr bwMode="auto">
          <a:xfrm>
            <a:off x="0" y="2214554"/>
            <a:ext cx="9144000" cy="487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3125" t="6054" r="18262" b="53657"/>
          <a:stretch>
            <a:fillRect/>
          </a:stretch>
        </p:blipFill>
        <p:spPr bwMode="auto">
          <a:xfrm>
            <a:off x="-90744" y="0"/>
            <a:ext cx="923474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 l="3711" t="6787" r="1953" b="41211"/>
          <a:stretch>
            <a:fillRect/>
          </a:stretch>
        </p:blipFill>
        <p:spPr bwMode="auto">
          <a:xfrm>
            <a:off x="0" y="2928910"/>
            <a:ext cx="890962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l="3516" t="8057" r="2148" b="22363"/>
          <a:stretch>
            <a:fillRect/>
          </a:stretch>
        </p:blipFill>
        <p:spPr bwMode="auto">
          <a:xfrm>
            <a:off x="-142940" y="0"/>
            <a:ext cx="9286940" cy="547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4688" t="6592" r="23242" b="66308"/>
          <a:stretch>
            <a:fillRect/>
          </a:stretch>
        </p:blipFill>
        <p:spPr bwMode="auto">
          <a:xfrm>
            <a:off x="0" y="357166"/>
            <a:ext cx="878684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5273" t="8057" r="6249" b="3644"/>
          <a:stretch>
            <a:fillRect/>
          </a:stretch>
        </p:blipFill>
        <p:spPr bwMode="auto">
          <a:xfrm>
            <a:off x="0" y="0"/>
            <a:ext cx="885828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4688" t="8057" r="2148" b="11377"/>
          <a:stretch>
            <a:fillRect/>
          </a:stretch>
        </p:blipFill>
        <p:spPr bwMode="auto">
          <a:xfrm>
            <a:off x="0" y="-1"/>
            <a:ext cx="9144000" cy="6326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Нормативные документы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401080" cy="5715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ФГОС ООО (приказ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России №287 от 31.05.2021)</a:t>
            </a:r>
          </a:p>
          <a:p>
            <a:r>
              <a:rPr lang="ru-RU" dirty="0" smtClean="0"/>
              <a:t>ФОП ООО (приказ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России ??? Данных нет, но предыдущая ФОП отменена, проект на сайте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)</a:t>
            </a:r>
          </a:p>
          <a:p>
            <a:r>
              <a:rPr lang="ru-RU" dirty="0" smtClean="0"/>
              <a:t>ООП ООО (см ФОП)</a:t>
            </a:r>
          </a:p>
          <a:p>
            <a:r>
              <a:rPr lang="ru-RU" dirty="0" smtClean="0"/>
              <a:t>Региональные документы (приказ ДО №2294 от 30.08.2022г – План мероприятий по формированию и оценке ФГ на 2022-2023г)</a:t>
            </a:r>
          </a:p>
          <a:p>
            <a:r>
              <a:rPr lang="ru-RU" dirty="0" smtClean="0"/>
              <a:t>Муниципальные документы (Приказ УО №271.1 от 12.09.2022г</a:t>
            </a:r>
            <a:r>
              <a:rPr lang="ru-RU" dirty="0" smtClean="0"/>
              <a:t> формированию и оценке ФГ на 2022-2023г</a:t>
            </a:r>
            <a:r>
              <a:rPr lang="ru-RU" dirty="0" smtClean="0"/>
              <a:t>)</a:t>
            </a:r>
          </a:p>
          <a:p>
            <a:r>
              <a:rPr lang="ru-RU" dirty="0" smtClean="0"/>
              <a:t>Локальные акты ОО (ВСОКО, Положение об оценивании, План мероприятий</a:t>
            </a:r>
            <a:r>
              <a:rPr lang="ru-RU" dirty="0" smtClean="0"/>
              <a:t> формированию и оценке ФГ на 2022-2023г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00010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ФГОС ООО (3. Требования к условиям реализации п.35 Общесистемные требования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34571" t="16846" r="6835" b="8447"/>
          <a:stretch>
            <a:fillRect/>
          </a:stretch>
        </p:blipFill>
        <p:spPr bwMode="auto">
          <a:xfrm>
            <a:off x="285720" y="960098"/>
            <a:ext cx="5715039" cy="582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dirty="0" smtClean="0"/>
              <a:t>ФОП ООО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358246" cy="535785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600" dirty="0" smtClean="0"/>
              <a:t>18. Система оценки достижения планируемых результатов освоения </a:t>
            </a:r>
            <a:br>
              <a:rPr lang="ru-RU" sz="2600" dirty="0" smtClean="0"/>
            </a:br>
            <a:r>
              <a:rPr lang="ru-RU" sz="2600" dirty="0" smtClean="0"/>
              <a:t>ФООП ООО.</a:t>
            </a:r>
          </a:p>
          <a:p>
            <a:pPr>
              <a:buNone/>
            </a:pPr>
            <a:r>
              <a:rPr lang="ru-RU" sz="2600" dirty="0"/>
              <a:t>18.4. Внутренняя оценка включает:</a:t>
            </a:r>
          </a:p>
          <a:p>
            <a:pPr>
              <a:buNone/>
            </a:pPr>
            <a:r>
              <a:rPr lang="ru-RU" sz="2600" dirty="0"/>
              <a:t>стартовую диагностику;</a:t>
            </a:r>
          </a:p>
          <a:p>
            <a:pPr>
              <a:buNone/>
            </a:pPr>
            <a:r>
              <a:rPr lang="ru-RU" sz="2600" dirty="0"/>
              <a:t>текущую и тематическую оценку;</a:t>
            </a:r>
          </a:p>
          <a:p>
            <a:pPr>
              <a:buNone/>
            </a:pPr>
            <a:r>
              <a:rPr lang="ru-RU" sz="2600" dirty="0"/>
              <a:t>психолого-педагогическое наблюдение;</a:t>
            </a:r>
          </a:p>
          <a:p>
            <a:pPr>
              <a:buNone/>
            </a:pPr>
            <a:r>
              <a:rPr lang="ru-RU" sz="2600" u="sng" dirty="0" smtClean="0"/>
              <a:t>внутренний мониторинг образовательных достижений обучающихся</a:t>
            </a:r>
            <a:r>
              <a:rPr lang="ru-RU" sz="2600" dirty="0" smtClean="0"/>
              <a:t>.</a:t>
            </a:r>
            <a:endParaRPr lang="ru-RU" sz="2600" dirty="0"/>
          </a:p>
          <a:p>
            <a:pPr>
              <a:buNone/>
            </a:pPr>
            <a:r>
              <a:rPr lang="ru-RU" sz="2600" dirty="0"/>
              <a:t>18.5. </a:t>
            </a:r>
            <a:r>
              <a:rPr lang="ru-RU" sz="2600" b="1" dirty="0"/>
              <a:t>Внешняя оценка </a:t>
            </a:r>
            <a:r>
              <a:rPr lang="ru-RU" sz="2600" b="1" dirty="0" smtClean="0"/>
              <a:t>включает</a:t>
            </a:r>
            <a:r>
              <a:rPr lang="ru-RU" sz="2400" b="1" dirty="0"/>
              <a:t>:</a:t>
            </a:r>
          </a:p>
          <a:p>
            <a:pPr>
              <a:buNone/>
            </a:pPr>
            <a:r>
              <a:rPr lang="ru-RU" sz="2400" dirty="0"/>
              <a:t>независимую оценку качества образования;</a:t>
            </a:r>
          </a:p>
          <a:p>
            <a:pPr>
              <a:buNone/>
            </a:pPr>
            <a:r>
              <a:rPr lang="ru-RU" sz="2400" u="sng" dirty="0"/>
              <a:t>мониторинговые исследования муниципального, регионального </a:t>
            </a:r>
            <a:br>
              <a:rPr lang="ru-RU" sz="2400" u="sng" dirty="0"/>
            </a:br>
            <a:r>
              <a:rPr lang="ru-RU" sz="2400" u="sng" dirty="0"/>
              <a:t>и федерального уровней.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ФОП ООО: Система оценки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600" dirty="0"/>
              <a:t>18.18. Оценка достижения </a:t>
            </a:r>
            <a:r>
              <a:rPr lang="ru-RU" sz="3600" dirty="0" err="1"/>
              <a:t>метапредметных</a:t>
            </a:r>
            <a:r>
              <a:rPr lang="ru-RU" sz="3600" dirty="0"/>
              <a:t> результатов осуществляется администрацией образовательной организации в ходе внутреннего мониторинга. Содержание и периодичность внутреннего мониторинга устанавливается решением педагогического совета образовательной организации. </a:t>
            </a:r>
            <a:r>
              <a:rPr lang="ru-RU" sz="3600" u="sng" dirty="0"/>
              <a:t>Инструментарий строится </a:t>
            </a:r>
            <a:br>
              <a:rPr lang="ru-RU" sz="3600" u="sng" dirty="0"/>
            </a:br>
            <a:r>
              <a:rPr lang="ru-RU" sz="3600" u="sng" dirty="0"/>
              <a:t>на </a:t>
            </a:r>
            <a:r>
              <a:rPr lang="ru-RU" sz="3600" u="sng" dirty="0" err="1"/>
              <a:t>межпредметной</a:t>
            </a:r>
            <a:r>
              <a:rPr lang="ru-RU" sz="3600" u="sng" dirty="0"/>
              <a:t> основе и может включать диагностические материалы по оценке читательской и цифровой грамотности,</a:t>
            </a:r>
            <a:r>
              <a:rPr lang="ru-RU" sz="3600" dirty="0"/>
              <a:t> </a:t>
            </a:r>
            <a:r>
              <a:rPr lang="ru-RU" sz="3600" dirty="0" err="1"/>
              <a:t>сформированности</a:t>
            </a:r>
            <a:r>
              <a:rPr lang="ru-RU" sz="3600" dirty="0"/>
              <a:t> регулятивных, коммуникативных и познавательных </a:t>
            </a:r>
            <a:r>
              <a:rPr lang="ru-RU" sz="4000" dirty="0"/>
              <a:t>универсальных учебных действий.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8683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ФОП ООО: Система оценки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58204" cy="512605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/>
              <a:t>18.19. Формы оценки:</a:t>
            </a:r>
          </a:p>
          <a:p>
            <a:pPr>
              <a:buNone/>
            </a:pPr>
            <a:r>
              <a:rPr lang="ru-RU" u="sng" dirty="0"/>
              <a:t>для проверки читательской грамотности ‑ письменная работа </a:t>
            </a:r>
            <a:br>
              <a:rPr lang="ru-RU" u="sng" dirty="0"/>
            </a:br>
            <a:r>
              <a:rPr lang="ru-RU" u="sng" dirty="0"/>
              <a:t>на </a:t>
            </a:r>
            <a:r>
              <a:rPr lang="ru-RU" u="sng" dirty="0" err="1"/>
              <a:t>межпредметной</a:t>
            </a:r>
            <a:r>
              <a:rPr lang="ru-RU" u="sng" dirty="0"/>
              <a:t> основе;</a:t>
            </a:r>
          </a:p>
          <a:p>
            <a:pPr>
              <a:buNone/>
            </a:pPr>
            <a:r>
              <a:rPr lang="ru-RU" u="sng" dirty="0"/>
              <a:t>для проверки цифровой грамотности ‑ практическая работа в сочетании </a:t>
            </a:r>
            <a:br>
              <a:rPr lang="ru-RU" u="sng" dirty="0"/>
            </a:br>
            <a:r>
              <a:rPr lang="ru-RU" u="sng" dirty="0"/>
              <a:t>с письменной (компьютеризованной) частью;</a:t>
            </a:r>
          </a:p>
          <a:p>
            <a:pPr>
              <a:buNone/>
            </a:pPr>
            <a:r>
              <a:rPr lang="ru-RU" dirty="0"/>
              <a:t>для проверки </a:t>
            </a:r>
            <a:r>
              <a:rPr lang="ru-RU" dirty="0" err="1"/>
              <a:t>сформированности</a:t>
            </a:r>
            <a:r>
              <a:rPr lang="ru-RU" dirty="0"/>
              <a:t> регулятивных, коммуникативных </a:t>
            </a:r>
            <a:br>
              <a:rPr lang="ru-RU" dirty="0"/>
            </a:br>
            <a:r>
              <a:rPr lang="ru-RU" dirty="0"/>
              <a:t>и познавательных универсальных учебных действий ‑ экспертная оценка процесса </a:t>
            </a:r>
            <a:br>
              <a:rPr lang="ru-RU" dirty="0"/>
            </a:br>
            <a:r>
              <a:rPr lang="ru-RU" dirty="0"/>
              <a:t>и результатов выполнения групповых и (или) индивидуальных учебных исследований и проектов.</a:t>
            </a:r>
          </a:p>
          <a:p>
            <a:pPr>
              <a:buNone/>
            </a:pPr>
            <a:r>
              <a:rPr lang="ru-RU" u="sng" dirty="0"/>
              <a:t>Каждый из перечисленных видов диагностики проводится с периодичностью не менее чем один раз в два года.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Оценочные мероприятия по ФГ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3824" t="19485" r="19705" b="47426"/>
          <a:stretch>
            <a:fillRect/>
          </a:stretch>
        </p:blipFill>
        <p:spPr bwMode="auto">
          <a:xfrm>
            <a:off x="214282" y="1357298"/>
            <a:ext cx="5357850" cy="251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21008" t="23109" r="20168" b="32773"/>
          <a:stretch>
            <a:fillRect/>
          </a:stretch>
        </p:blipFill>
        <p:spPr bwMode="auto">
          <a:xfrm>
            <a:off x="3857620" y="3643314"/>
            <a:ext cx="500066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37600" t="14468" r="7200" b="40532"/>
          <a:stretch>
            <a:fillRect/>
          </a:stretch>
        </p:blipFill>
        <p:spPr bwMode="auto">
          <a:xfrm>
            <a:off x="285720" y="3429000"/>
            <a:ext cx="492922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40188" t="15070" r="13998" b="40723"/>
          <a:stretch>
            <a:fillRect/>
          </a:stretch>
        </p:blipFill>
        <p:spPr bwMode="auto">
          <a:xfrm>
            <a:off x="4214778" y="0"/>
            <a:ext cx="4929222" cy="38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ВИРО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42188" t="25635" r="37304" b="47265"/>
          <a:stretch>
            <a:fillRect/>
          </a:stretch>
        </p:blipFill>
        <p:spPr bwMode="auto">
          <a:xfrm>
            <a:off x="1071538" y="1142984"/>
            <a:ext cx="4929222" cy="521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135</Words>
  <Application>Microsoft Office PowerPoint</Application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Функциональная грамотность</vt:lpstr>
      <vt:lpstr>Нормативные документы </vt:lpstr>
      <vt:lpstr>ФГОС ООО (3. Требования к условиям реализации п.35 Общесистемные требования)</vt:lpstr>
      <vt:lpstr> ФОП ООО </vt:lpstr>
      <vt:lpstr>ФОП ООО: Система оценки</vt:lpstr>
      <vt:lpstr>ФОП ООО: Система оценки</vt:lpstr>
      <vt:lpstr>Оценочные мероприятия по ФГ</vt:lpstr>
      <vt:lpstr>Слайд 8</vt:lpstr>
      <vt:lpstr>ВИРО</vt:lpstr>
      <vt:lpstr>Слайд 10</vt:lpstr>
      <vt:lpstr>Банки заданий по формированию ФГ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sborka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</dc:title>
  <dc:creator>Gavial</dc:creator>
  <cp:lastModifiedBy>Gavial</cp:lastModifiedBy>
  <cp:revision>8</cp:revision>
  <dcterms:created xsi:type="dcterms:W3CDTF">2023-03-26T21:26:35Z</dcterms:created>
  <dcterms:modified xsi:type="dcterms:W3CDTF">2023-03-26T22:39:13Z</dcterms:modified>
</cp:coreProperties>
</file>